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Poppins Medium"/>
      <p:regular r:id="rId31"/>
      <p:bold r:id="rId32"/>
      <p:italic r:id="rId33"/>
      <p:boldItalic r:id="rId34"/>
    </p:embeddedFont>
    <p:embeddedFont>
      <p:font typeface="Nunito Sans SemiBold"/>
      <p:regular r:id="rId35"/>
      <p:bold r:id="rId36"/>
      <p:italic r:id="rId37"/>
      <p:boldItalic r:id="rId38"/>
    </p:embeddedFont>
    <p:embeddedFont>
      <p:font typeface="Poppins SemiBold"/>
      <p:regular r:id="rId39"/>
      <p:bold r:id="rId40"/>
      <p:italic r:id="rId41"/>
      <p:boldItalic r:id="rId42"/>
    </p:embeddedFont>
    <p:embeddedFont>
      <p:font typeface="Nunito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.fntdata"/><Relationship Id="rId20" Type="http://schemas.openxmlformats.org/officeDocument/2006/relationships/slide" Target="slides/slide14.xml"/><Relationship Id="rId42" Type="http://schemas.openxmlformats.org/officeDocument/2006/relationships/font" Target="fonts/PoppinsSemiBold-boldItalic.fntdata"/><Relationship Id="rId41" Type="http://schemas.openxmlformats.org/officeDocument/2006/relationships/font" Target="fonts/PoppinsSemiBold-italic.fntdata"/><Relationship Id="rId22" Type="http://schemas.openxmlformats.org/officeDocument/2006/relationships/font" Target="fonts/Nunito-bold.fntdata"/><Relationship Id="rId44" Type="http://schemas.openxmlformats.org/officeDocument/2006/relationships/font" Target="fonts/NunitoSans-bold.fntdata"/><Relationship Id="rId21" Type="http://schemas.openxmlformats.org/officeDocument/2006/relationships/font" Target="fonts/Nunito-regular.fntdata"/><Relationship Id="rId43" Type="http://schemas.openxmlformats.org/officeDocument/2006/relationships/font" Target="fonts/NunitoSans-regular.fntdata"/><Relationship Id="rId24" Type="http://schemas.openxmlformats.org/officeDocument/2006/relationships/font" Target="fonts/Nunito-boldItalic.fntdata"/><Relationship Id="rId46" Type="http://schemas.openxmlformats.org/officeDocument/2006/relationships/font" Target="fonts/NunitoSans-boldItalic.fntdata"/><Relationship Id="rId23" Type="http://schemas.openxmlformats.org/officeDocument/2006/relationships/font" Target="fonts/Nunito-italic.fntdata"/><Relationship Id="rId45" Type="http://schemas.openxmlformats.org/officeDocument/2006/relationships/font" Target="fonts/Nunito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avenPr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Medium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5.xml"/><Relationship Id="rId33" Type="http://schemas.openxmlformats.org/officeDocument/2006/relationships/font" Target="fonts/PoppinsMedium-italic.fntdata"/><Relationship Id="rId10" Type="http://schemas.openxmlformats.org/officeDocument/2006/relationships/slide" Target="slides/slide4.xml"/><Relationship Id="rId32" Type="http://schemas.openxmlformats.org/officeDocument/2006/relationships/font" Target="fonts/PoppinsMedium-bold.fntdata"/><Relationship Id="rId13" Type="http://schemas.openxmlformats.org/officeDocument/2006/relationships/slide" Target="slides/slide7.xml"/><Relationship Id="rId35" Type="http://schemas.openxmlformats.org/officeDocument/2006/relationships/font" Target="fonts/NunitoSans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Poppins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NunitoSansSemiBold-italic.fntdata"/><Relationship Id="rId14" Type="http://schemas.openxmlformats.org/officeDocument/2006/relationships/slide" Target="slides/slide8.xml"/><Relationship Id="rId36" Type="http://schemas.openxmlformats.org/officeDocument/2006/relationships/font" Target="fonts/NunitoSansSemiBold-bold.fntdata"/><Relationship Id="rId17" Type="http://schemas.openxmlformats.org/officeDocument/2006/relationships/slide" Target="slides/slide11.xml"/><Relationship Id="rId39" Type="http://schemas.openxmlformats.org/officeDocument/2006/relationships/font" Target="fonts/Poppins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NunitoSans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8d01e2e9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8d01e2e9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849084966c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849084966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8d01e2e9e5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8d01e2e9e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849084966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849084966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849084966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849084966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8d01e2e9e5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8d01e2e9e5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8d01e2e9e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8d01e2e9e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8d01e2e9e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8d01e2e9e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8d01e2e9e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8d01e2e9e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8d01e2e9e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8d01e2e9e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8d01e2e9e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8d01e2e9e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8d01e2e9e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8d01e2e9e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849084966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849084966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849084966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849084966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280" name="Google Shape;280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90" name="Google Shape;290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4" name="Google Shape;294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95" name="Google Shape;295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9" name="Google Shape;299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0" name="Google Shape;300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1" name="Google Shape;301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2" name="Google Shape;302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3" name="Google Shape;303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0" name="Google Shape;310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1" name="Google Shape;311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2" name="Google Shape;312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3" name="Google Shape;313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4" name="Google Shape;314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5" name="Google Shape;315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6" name="Google Shape;316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7" name="Google Shape;317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8" name="Google Shape;318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19" name="Google Shape;319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0" name="Google Shape;320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1" name="Google Shape;321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2" name="Google Shape;322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3" name="Google Shape;323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4" name="Google Shape;324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5" name="Google Shape;325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328" name="Google Shape;328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329" name="Google Shape;329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0" name="Google Shape;330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31" name="Google Shape;331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2" name="Google Shape;332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333" name="Google Shape;333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336" name="Google Shape;336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337" name="Google Shape;337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8" name="Google Shape;338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9" name="Google Shape;339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340" name="Google Shape;340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1" name="Google Shape;341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2" name="Google Shape;342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343" name="Google Shape;343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344" name="Google Shape;344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5" name="Google Shape;345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46" name="Google Shape;346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9" name="Google Shape;349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0" name="Google Shape;350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1" name="Google Shape;351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4" name="Google Shape;354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5" name="Google Shape;35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6" name="Google Shape;356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7" name="Google Shape;357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360" name="Google Shape;360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1" name="Google Shape;361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2" name="Google Shape;362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66" name="Google Shape;366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71" name="Google Shape;371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72" name="Google Shape;372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73" name="Google Shape;373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74" name="Google Shape;374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75" name="Google Shape;375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376" name="Google Shape;376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8" name="Google Shape;378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79" name="Google Shape;379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80" name="Google Shape;380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81" name="Google Shape;381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82" name="Google Shape;382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83" name="Google Shape;383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84" name="Google Shape;384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5" name="Google Shape;385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6" name="Google Shape;386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7" name="Google Shape;387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8" name="Google Shape;388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9" name="Google Shape;389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0" name="Google Shape;390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1" name="Google Shape;391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5" name="Google Shape;395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6" name="Google Shape;396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398" name="Google Shape;398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399" name="Google Shape;399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0" name="Google Shape;400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1" name="Google Shape;401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2" name="Google Shape;402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06" name="Google Shape;406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8" name="Google Shape;408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410" name="Google Shape;410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411" name="Google Shape;411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12" name="Google Shape;412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4" name="Google Shape;414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18" name="Google Shape;418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421" name="Google Shape;421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22" name="Google Shape;422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3" name="Google Shape;423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424" name="Google Shape;424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5" name="Google Shape;425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6" name="Google Shape;426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30" name="Google Shape;430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2" name="Google Shape;432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433" name="Google Shape;433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434" name="Google Shape;434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35" name="Google Shape;435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6" name="Google Shape;436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7" name="Google Shape;437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0" name="Google Shape;440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1" name="Google Shape;441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2" name="Google Shape;442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443" name="Google Shape;443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444" name="Google Shape;444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445" name="Google Shape;445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6" name="Google Shape;446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7" name="Google Shape;447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451" name="Google Shape;451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452" name="Google Shape;452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453" name="Google Shape;453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54" name="Google Shape;454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5" name="Google Shape;455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456" name="Google Shape;456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58" name="Google Shape;458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9" name="Google Shape;459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0" name="Google Shape;460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64" name="Google Shape;464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65" name="Google Shape;465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66" name="Google Shape;466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67" name="Google Shape;467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68" name="Google Shape;468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69" name="Google Shape;469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70" name="Google Shape;470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71" name="Google Shape;471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72" name="Google Shape;472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73" name="Google Shape;473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74" name="Google Shape;474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75" name="Google Shape;475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76" name="Google Shape;476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77" name="Google Shape;477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78" name="Google Shape;478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79" name="Google Shape;479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80" name="Google Shape;480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81" name="Google Shape;481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82" name="Google Shape;482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83" name="Google Shape;483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84" name="Google Shape;484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85" name="Google Shape;485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86" name="Google Shape;486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487" name="Google Shape;487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88" name="Google Shape;488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9" name="Google Shape;489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493" name="Google Shape;493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4" name="Google Shape;494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495" name="Google Shape;495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6" name="Google Shape;496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497" name="Google Shape;497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98" name="Google Shape;498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9" name="Google Shape;499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00" name="Google Shape;500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01" name="Google Shape;501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02" name="Google Shape;502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03" name="Google Shape;503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507" name="Google Shape;507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508" name="Google Shape;508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09" name="Google Shape;509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0" name="Google Shape;510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1" name="Google Shape;511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2" name="Google Shape;512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3" name="Google Shape;513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14" name="Google Shape;514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5" name="Google Shape;515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6" name="Google Shape;516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7" name="Google Shape;517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8" name="Google Shape;518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9" name="Google Shape;519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0" name="Google Shape;520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1" name="Google Shape;521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2" name="Google Shape;522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3" name="Google Shape;523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24" name="Google Shape;524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5" name="Google Shape;525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6" name="Google Shape;526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7" name="Google Shape;527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8" name="Google Shape;528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9" name="Google Shape;529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0" name="Google Shape;530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1" name="Google Shape;531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2" name="Google Shape;532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5" name="Google Shape;535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6" name="Google Shape;536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7" name="Google Shape;537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538" name="Google Shape;538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540" name="Google Shape;540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41" name="Google Shape;541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542" name="Google Shape;542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543" name="Google Shape;543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544" name="Google Shape;544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5" name="Google Shape;545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49" name="Google Shape;549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0" name="Google Shape;550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1" name="Google Shape;551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2" name="Google Shape;552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3" name="Google Shape;553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4" name="Google Shape;554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5" name="Google Shape;555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6" name="Google Shape;556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7" name="Google Shape;557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8" name="Google Shape;558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9" name="Google Shape;559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0" name="Google Shape;560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1" name="Google Shape;561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64" name="Google Shape;564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65" name="Google Shape;565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66" name="Google Shape;566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67" name="Google Shape;567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568" name="Google Shape;568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570" name="Google Shape;570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571" name="Google Shape;571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572" name="Google Shape;572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573" name="Google Shape;573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74" name="Google Shape;574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575" name="Google Shape;575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6" name="Google Shape;576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79" name="Google Shape;579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82" name="Google Shape;582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83" name="Google Shape;583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584" name="Google Shape;584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585" name="Google Shape;585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586" name="Google Shape;586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0" name="Google Shape;590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1" name="Google Shape;591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592" name="Google Shape;592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3" name="Google Shape;593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4" name="Google Shape;594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9" name="Google Shape;59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2" name="Google Shape;602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3" name="Google Shape;603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08" name="Google Shape;608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611" name="Google Shape;611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2" name="Google Shape;612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617" name="Google Shape;617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2" name="Google Shape;622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3" name="Google Shape;623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4" name="Google Shape;624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5" name="Google Shape;625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6" name="Google Shape;626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9" name="Google Shape;629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0" name="Google Shape;630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633" name="Google Shape;633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4" name="Google Shape;634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5" name="Google Shape;635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6" name="Google Shape;636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9" name="Google Shape;639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0" name="Google Shape;640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641" name="Google Shape;641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2" name="Google Shape;642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3" name="Google Shape;643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4" name="Google Shape;644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7" name="Google Shape;647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8" name="Google Shape;648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9" name="Google Shape;649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0" name="Google Shape;650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651" name="Google Shape;651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2" name="Google Shape;652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3" name="Google Shape;653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4" name="Google Shape;654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7" name="Google Shape;657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0" name="Google Shape;660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61" name="Google Shape;661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62" name="Google Shape;662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3" name="Google Shape;66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4" name="Google Shape;664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5" name="Google Shape;665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8" name="Google Shape;668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69" name="Google Shape;669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70" name="Google Shape;670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1" name="Google Shape;671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72" name="Google Shape;672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3" name="Google Shape;67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4" name="Google Shape;674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5" name="Google Shape;675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6" name="Google Shape;676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81" name="Google Shape;681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82" name="Google Shape;682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83" name="Google Shape;683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84" name="Google Shape;684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85" name="Google Shape;685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Google Shape;686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7" name="Google Shape;687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88" name="Google Shape;688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7"/>
          <p:cNvSpPr txBox="1"/>
          <p:nvPr>
            <p:ph type="title"/>
          </p:nvPr>
        </p:nvSpPr>
        <p:spPr>
          <a:xfrm>
            <a:off x="1230200" y="1565528"/>
            <a:ext cx="66837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ONLY-CLOWNS</a:t>
            </a:r>
            <a:endParaRPr/>
          </a:p>
        </p:txBody>
      </p:sp>
      <p:sp>
        <p:nvSpPr>
          <p:cNvPr id="695" name="Google Shape;695;p57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Pitch Deck </a:t>
            </a:r>
            <a:endParaRPr sz="1800"/>
          </a:p>
        </p:txBody>
      </p:sp>
      <p:sp>
        <p:nvSpPr>
          <p:cNvPr id="696" name="Google Shape;696;p57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7" name="Google Shape;697;p57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8" name="Google Shape;698;p57"/>
          <p:cNvSpPr txBox="1"/>
          <p:nvPr/>
        </p:nvSpPr>
        <p:spPr>
          <a:xfrm>
            <a:off x="2970600" y="2569863"/>
            <a:ext cx="3202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Connecting Honk-felt Hearts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6"/>
          <p:cNvSpPr txBox="1"/>
          <p:nvPr>
            <p:ph idx="6" type="title"/>
          </p:nvPr>
        </p:nvSpPr>
        <p:spPr>
          <a:xfrm>
            <a:off x="228600" y="228600"/>
            <a:ext cx="5760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FRONTED ENHANCEMENTS</a:t>
            </a:r>
            <a:endParaRPr/>
          </a:p>
        </p:txBody>
      </p:sp>
      <p:sp>
        <p:nvSpPr>
          <p:cNvPr id="815" name="Google Shape;815;p6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Kiara Rojas </a:t>
            </a:r>
            <a:endParaRPr/>
          </a:p>
        </p:txBody>
      </p:sp>
      <p:sp>
        <p:nvSpPr>
          <p:cNvPr id="816" name="Google Shape;816;p66"/>
          <p:cNvSpPr txBox="1"/>
          <p:nvPr/>
        </p:nvSpPr>
        <p:spPr>
          <a:xfrm>
            <a:off x="259350" y="886300"/>
            <a:ext cx="69672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CSS will be enhanced to fit the clown theme with colorful colors and fun fonts. </a:t>
            </a:r>
            <a:endParaRPr sz="1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817" name="Google Shape;8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296" y="2758275"/>
            <a:ext cx="2781801" cy="210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6"/>
          <p:cNvPicPr preferRelativeResize="0"/>
          <p:nvPr/>
        </p:nvPicPr>
        <p:blipFill rotWithShape="1">
          <a:blip r:embed="rId4">
            <a:alphaModFix/>
          </a:blip>
          <a:srcRect b="20248" l="0" r="20248" t="0"/>
          <a:stretch/>
        </p:blipFill>
        <p:spPr>
          <a:xfrm>
            <a:off x="4598450" y="2838200"/>
            <a:ext cx="2781800" cy="184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0650" y="1502824"/>
            <a:ext cx="3928250" cy="11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7"/>
          <p:cNvSpPr txBox="1"/>
          <p:nvPr>
            <p:ph idx="19" type="title"/>
          </p:nvPr>
        </p:nvSpPr>
        <p:spPr>
          <a:xfrm>
            <a:off x="228600" y="22860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MarkUp</a:t>
            </a:r>
            <a:endParaRPr/>
          </a:p>
        </p:txBody>
      </p:sp>
      <p:sp>
        <p:nvSpPr>
          <p:cNvPr id="825" name="Google Shape;825;p67"/>
          <p:cNvSpPr/>
          <p:nvPr/>
        </p:nvSpPr>
        <p:spPr>
          <a:xfrm rot="-237740">
            <a:off x="1054329" y="7045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6" name="Google Shape;826;p67"/>
          <p:cNvSpPr txBox="1"/>
          <p:nvPr/>
        </p:nvSpPr>
        <p:spPr>
          <a:xfrm>
            <a:off x="211200" y="1477313"/>
            <a:ext cx="44250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Our Goal was to create a UI that is fun, approachable, and consistent with the clown dating theme while also maintaining clear navigation, readability, and user-friendly interaction patterns.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827" name="Google Shape;8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288" y="19175"/>
            <a:ext cx="3773224" cy="49902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67"/>
          <p:cNvSpPr txBox="1"/>
          <p:nvPr/>
        </p:nvSpPr>
        <p:spPr>
          <a:xfrm>
            <a:off x="151975" y="2747675"/>
            <a:ext cx="2136000" cy="11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Color palette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It was chosen to balance vibrancy with readability. Clowns are already very colorful so softer colors were chosen to try and </a:t>
            </a: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balance</a:t>
            </a: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it all out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829" name="Google Shape;829;p67"/>
          <p:cNvCxnSpPr/>
          <p:nvPr/>
        </p:nvCxnSpPr>
        <p:spPr>
          <a:xfrm>
            <a:off x="242975" y="3047650"/>
            <a:ext cx="1882200" cy="4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67"/>
          <p:cNvSpPr txBox="1"/>
          <p:nvPr/>
        </p:nvSpPr>
        <p:spPr>
          <a:xfrm>
            <a:off x="2371625" y="2751625"/>
            <a:ext cx="2136000" cy="11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Key Features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This mockup is supposed to highlight the key features of our website and try and place them in spots that look good</a:t>
            </a:r>
            <a:endParaRPr sz="1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831" name="Google Shape;831;p67"/>
          <p:cNvCxnSpPr/>
          <p:nvPr/>
        </p:nvCxnSpPr>
        <p:spPr>
          <a:xfrm>
            <a:off x="2462625" y="3051600"/>
            <a:ext cx="1882200" cy="4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8"/>
          <p:cNvSpPr txBox="1"/>
          <p:nvPr>
            <p:ph type="title"/>
          </p:nvPr>
        </p:nvSpPr>
        <p:spPr>
          <a:xfrm>
            <a:off x="228600" y="228600"/>
            <a:ext cx="37785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837" name="Google Shape;837;p68"/>
          <p:cNvSpPr txBox="1"/>
          <p:nvPr>
            <p:ph idx="3" type="body"/>
          </p:nvPr>
        </p:nvSpPr>
        <p:spPr>
          <a:xfrm>
            <a:off x="4007100" y="1337776"/>
            <a:ext cx="49083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Clowns are an </a:t>
            </a:r>
            <a:r>
              <a:rPr lang="en" sz="1400"/>
              <a:t>underrepresented</a:t>
            </a:r>
            <a:r>
              <a:rPr lang="en" sz="1400"/>
              <a:t> crowd in modern dating applications. Through our work, we will bring them the </a:t>
            </a:r>
            <a:r>
              <a:rPr lang="en" sz="1400"/>
              <a:t>necessary</a:t>
            </a:r>
            <a:r>
              <a:rPr lang="en" sz="1400"/>
              <a:t> attention and love they need.</a:t>
            </a:r>
            <a:endParaRPr sz="1400"/>
          </a:p>
        </p:txBody>
      </p:sp>
      <p:sp>
        <p:nvSpPr>
          <p:cNvPr id="838" name="Google Shape;838;p68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Rager</a:t>
            </a:r>
            <a:endParaRPr/>
          </a:p>
        </p:txBody>
      </p:sp>
      <p:sp>
        <p:nvSpPr>
          <p:cNvPr id="839" name="Google Shape;839;p68"/>
          <p:cNvSpPr txBox="1"/>
          <p:nvPr>
            <p:ph idx="3" type="body"/>
          </p:nvPr>
        </p:nvSpPr>
        <p:spPr>
          <a:xfrm>
            <a:off x="4007100" y="2713025"/>
            <a:ext cx="49083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safe and authentic space of OnlyClowns will be beneficial and will bring about increased happiness and clown families.</a:t>
            </a:r>
            <a:endParaRPr sz="1400"/>
          </a:p>
        </p:txBody>
      </p:sp>
      <p:pic>
        <p:nvPicPr>
          <p:cNvPr id="840" name="Google Shape;8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3700"/>
            <a:ext cx="3702301" cy="2769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/>
          <p:nvPr>
            <p:ph type="title"/>
          </p:nvPr>
        </p:nvSpPr>
        <p:spPr>
          <a:xfrm>
            <a:off x="1804650" y="280250"/>
            <a:ext cx="55347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846" name="Google Shape;846;p69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7" name="Google Shape;847;p69"/>
          <p:cNvPicPr preferRelativeResize="0"/>
          <p:nvPr/>
        </p:nvPicPr>
        <p:blipFill rotWithShape="1">
          <a:blip r:embed="rId3">
            <a:alphaModFix/>
          </a:blip>
          <a:srcRect b="0" l="38137" r="0" t="0"/>
          <a:stretch/>
        </p:blipFill>
        <p:spPr>
          <a:xfrm>
            <a:off x="2994077" y="1314625"/>
            <a:ext cx="3061950" cy="28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0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53" name="Google Shape;853;p70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4" name="Google Shape;854;p70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8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grpSp>
        <p:nvGrpSpPr>
          <p:cNvPr id="704" name="Google Shape;704;p58"/>
          <p:cNvGrpSpPr/>
          <p:nvPr/>
        </p:nvGrpSpPr>
        <p:grpSpPr>
          <a:xfrm>
            <a:off x="3042713" y="380063"/>
            <a:ext cx="543525" cy="265250"/>
            <a:chOff x="3195113" y="380063"/>
            <a:chExt cx="543525" cy="265250"/>
          </a:xfrm>
        </p:grpSpPr>
        <p:cxnSp>
          <p:nvCxnSpPr>
            <p:cNvPr id="705" name="Google Shape;705;p58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58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Google Shape;707;p58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8" name="Google Shape;708;p5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709" name="Google Shape;709;p58"/>
          <p:cNvSpPr txBox="1"/>
          <p:nvPr/>
        </p:nvSpPr>
        <p:spPr>
          <a:xfrm>
            <a:off x="538225" y="926450"/>
            <a:ext cx="57072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Austin Rager, Big into skateboarding </a:t>
            </a:r>
            <a:r>
              <a:rPr baseline="30000" lang="en"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🛹</a:t>
            </a:r>
            <a:endParaRPr baseline="30000" sz="1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Kiara Rojas, I can do wild whistle 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Kenneth Branch, Big fan of Eevee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Sasha Bates, secretly good at Pitcross</a:t>
            </a:r>
            <a:endParaRPr sz="1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9"/>
          <p:cNvSpPr txBox="1"/>
          <p:nvPr>
            <p:ph type="title"/>
          </p:nvPr>
        </p:nvSpPr>
        <p:spPr>
          <a:xfrm>
            <a:off x="228600" y="1150200"/>
            <a:ext cx="6574200" cy="3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There are millions of clowns around the world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Clowns receive minimal representation on modern dating apps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 filters on </a:t>
            </a:r>
            <a:r>
              <a:rPr lang="en" sz="2300"/>
              <a:t>dating</a:t>
            </a:r>
            <a:r>
              <a:rPr lang="en" sz="2300"/>
              <a:t> apps for clowns such as shoe sizes, practices, etc.</a:t>
            </a:r>
            <a:br>
              <a:rPr lang="en" sz="2300"/>
            </a:br>
            <a:endParaRPr sz="2300"/>
          </a:p>
        </p:txBody>
      </p:sp>
      <p:sp>
        <p:nvSpPr>
          <p:cNvPr id="715" name="Google Shape;715;p59"/>
          <p:cNvSpPr/>
          <p:nvPr/>
        </p:nvSpPr>
        <p:spPr>
          <a:xfrm>
            <a:off x="2335500" y="228600"/>
            <a:ext cx="4379100" cy="687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Clown-undrum</a:t>
            </a:r>
            <a:endParaRPr sz="29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16" name="Google Shape;716;p59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Austin Rager</a:t>
            </a:r>
            <a:endParaRPr sz="700"/>
          </a:p>
        </p:txBody>
      </p:sp>
      <p:pic>
        <p:nvPicPr>
          <p:cNvPr id="717" name="Google Shape;717;p59"/>
          <p:cNvPicPr preferRelativeResize="0"/>
          <p:nvPr/>
        </p:nvPicPr>
        <p:blipFill rotWithShape="1">
          <a:blip r:embed="rId3">
            <a:alphaModFix/>
          </a:blip>
          <a:srcRect b="0" l="32129" r="0" t="0"/>
          <a:stretch/>
        </p:blipFill>
        <p:spPr>
          <a:xfrm>
            <a:off x="6802800" y="1510063"/>
            <a:ext cx="2161700" cy="21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60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723" name="Google Shape;723;p60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4" name="Google Shape;724;p60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5" name="Google Shape;725;p60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726" name="Google Shape;726;p60"/>
          <p:cNvSpPr txBox="1"/>
          <p:nvPr>
            <p:ph idx="1" type="body"/>
          </p:nvPr>
        </p:nvSpPr>
        <p:spPr>
          <a:xfrm>
            <a:off x="4560600" y="972640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OnlyClowns is a premier dating and networking platform exclusively for professional, amateur, and aspiring clowns.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Clowns all over the world can connect converse, and find matches easily to create meaningful relationships without having the struggle of even finding them in the first place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0"/>
          <p:cNvSpPr txBox="1"/>
          <p:nvPr>
            <p:ph type="title"/>
          </p:nvPr>
        </p:nvSpPr>
        <p:spPr>
          <a:xfrm>
            <a:off x="275400" y="2227240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OnlyClowns?</a:t>
            </a:r>
            <a:endParaRPr/>
          </a:p>
        </p:txBody>
      </p:sp>
      <p:sp>
        <p:nvSpPr>
          <p:cNvPr id="728" name="Google Shape;728;p60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Rager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1"/>
          <p:cNvSpPr/>
          <p:nvPr/>
        </p:nvSpPr>
        <p:spPr>
          <a:xfrm>
            <a:off x="22862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34" name="Google Shape;734;p61"/>
          <p:cNvSpPr/>
          <p:nvPr/>
        </p:nvSpPr>
        <p:spPr>
          <a:xfrm>
            <a:off x="228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35" name="Google Shape;735;p61"/>
          <p:cNvSpPr/>
          <p:nvPr/>
        </p:nvSpPr>
        <p:spPr>
          <a:xfrm>
            <a:off x="608462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36" name="Google Shape;736;p61"/>
          <p:cNvSpPr/>
          <p:nvPr/>
        </p:nvSpPr>
        <p:spPr>
          <a:xfrm>
            <a:off x="6084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37" name="Google Shape;737;p61"/>
          <p:cNvSpPr/>
          <p:nvPr/>
        </p:nvSpPr>
        <p:spPr>
          <a:xfrm>
            <a:off x="315867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38" name="Google Shape;738;p61"/>
          <p:cNvSpPr/>
          <p:nvPr/>
        </p:nvSpPr>
        <p:spPr>
          <a:xfrm>
            <a:off x="315865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39" name="Google Shape;739;p61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1 - Profile Systems</a:t>
            </a:r>
            <a:endParaRPr/>
          </a:p>
        </p:txBody>
      </p:sp>
      <p:sp>
        <p:nvSpPr>
          <p:cNvPr id="740" name="Google Shape;740;p61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2 - Interest-Based Matching</a:t>
            </a:r>
            <a:endParaRPr/>
          </a:p>
        </p:txBody>
      </p:sp>
      <p:sp>
        <p:nvSpPr>
          <p:cNvPr id="741" name="Google Shape;741;p61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3 - Communication</a:t>
            </a:r>
            <a:endParaRPr/>
          </a:p>
        </p:txBody>
      </p:sp>
      <p:sp>
        <p:nvSpPr>
          <p:cNvPr id="742" name="Google Shape;742;p61"/>
          <p:cNvSpPr txBox="1"/>
          <p:nvPr>
            <p:ph idx="4" type="body"/>
          </p:nvPr>
        </p:nvSpPr>
        <p:spPr>
          <a:xfrm>
            <a:off x="228600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ability to show other clowns who you are, your interests, and your preferences.</a:t>
            </a:r>
            <a:endParaRPr/>
          </a:p>
        </p:txBody>
      </p:sp>
      <p:sp>
        <p:nvSpPr>
          <p:cNvPr id="743" name="Google Shape;743;p61"/>
          <p:cNvSpPr txBox="1"/>
          <p:nvPr>
            <p:ph idx="5" type="body"/>
          </p:nvPr>
        </p:nvSpPr>
        <p:spPr>
          <a:xfrm>
            <a:off x="3156613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matching and sorting of profiles, letting users sort out profiles of users they are not compatible with.</a:t>
            </a:r>
            <a:endParaRPr/>
          </a:p>
        </p:txBody>
      </p:sp>
      <p:sp>
        <p:nvSpPr>
          <p:cNvPr id="744" name="Google Shape;744;p61"/>
          <p:cNvSpPr txBox="1"/>
          <p:nvPr>
            <p:ph idx="6" type="body"/>
          </p:nvPr>
        </p:nvSpPr>
        <p:spPr>
          <a:xfrm>
            <a:off x="6084650" y="3212200"/>
            <a:ext cx="2834700" cy="6123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chatting between matching profiles in a secure, reliable way.</a:t>
            </a:r>
            <a:endParaRPr/>
          </a:p>
        </p:txBody>
      </p:sp>
      <p:sp>
        <p:nvSpPr>
          <p:cNvPr id="745" name="Google Shape;745;p61"/>
          <p:cNvSpPr txBox="1"/>
          <p:nvPr>
            <p:ph type="title"/>
          </p:nvPr>
        </p:nvSpPr>
        <p:spPr>
          <a:xfrm>
            <a:off x="228600" y="256925"/>
            <a:ext cx="57072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In-Scope</a:t>
            </a:r>
            <a:endParaRPr sz="3700"/>
          </a:p>
        </p:txBody>
      </p:sp>
      <p:grpSp>
        <p:nvGrpSpPr>
          <p:cNvPr id="746" name="Google Shape;746;p61"/>
          <p:cNvGrpSpPr/>
          <p:nvPr/>
        </p:nvGrpSpPr>
        <p:grpSpPr>
          <a:xfrm>
            <a:off x="7510402" y="1463468"/>
            <a:ext cx="791090" cy="860886"/>
            <a:chOff x="6219513" y="1474206"/>
            <a:chExt cx="890968" cy="969576"/>
          </a:xfrm>
        </p:grpSpPr>
        <p:sp>
          <p:nvSpPr>
            <p:cNvPr id="747" name="Google Shape;747;p61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8" name="Google Shape;748;p61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9" name="Google Shape;749;p61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50" name="Google Shape;750;p61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Sasha Bates</a:t>
            </a:r>
            <a:endParaRPr/>
          </a:p>
        </p:txBody>
      </p:sp>
      <p:sp>
        <p:nvSpPr>
          <p:cNvPr id="751" name="Google Shape;751;p61"/>
          <p:cNvSpPr txBox="1"/>
          <p:nvPr>
            <p:ph idx="4" type="body"/>
          </p:nvPr>
        </p:nvSpPr>
        <p:spPr>
          <a:xfrm>
            <a:off x="504350" y="1895400"/>
            <a:ext cx="7554300" cy="9309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Our main goals for this project include 3 top objectives: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2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Scope</a:t>
            </a:r>
            <a:endParaRPr/>
          </a:p>
        </p:txBody>
      </p:sp>
      <p:sp>
        <p:nvSpPr>
          <p:cNvPr id="757" name="Google Shape;757;p62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After launching basic dating features, we'll add </a:t>
            </a:r>
            <a:r>
              <a:rPr lang="en" sz="1700">
                <a:solidFill>
                  <a:schemeClr val="lt2"/>
                </a:solidFill>
              </a:rPr>
              <a:t>safety reporting</a:t>
            </a:r>
            <a:r>
              <a:rPr lang="en" sz="1700"/>
              <a:t> and </a:t>
            </a:r>
            <a:r>
              <a:rPr lang="en" sz="1700">
                <a:solidFill>
                  <a:schemeClr val="accent1"/>
                </a:solidFill>
              </a:rPr>
              <a:t>premium priority accounts</a:t>
            </a:r>
            <a:r>
              <a:rPr lang="en" sz="1700"/>
              <a:t> before eventually introducing </a:t>
            </a:r>
            <a:r>
              <a:rPr lang="en" sz="1700">
                <a:solidFill>
                  <a:schemeClr val="accent2"/>
                </a:solidFill>
              </a:rPr>
              <a:t>event planning and hosting</a:t>
            </a:r>
            <a:r>
              <a:rPr lang="en" sz="1700"/>
              <a:t> capabilities.</a:t>
            </a:r>
            <a:endParaRPr sz="1700"/>
          </a:p>
        </p:txBody>
      </p:sp>
      <p:grpSp>
        <p:nvGrpSpPr>
          <p:cNvPr id="758" name="Google Shape;758;p62"/>
          <p:cNvGrpSpPr/>
          <p:nvPr/>
        </p:nvGrpSpPr>
        <p:grpSpPr>
          <a:xfrm>
            <a:off x="683594" y="-2246866"/>
            <a:ext cx="11327568" cy="6548700"/>
            <a:chOff x="683594" y="-2246866"/>
            <a:chExt cx="11327568" cy="6548700"/>
          </a:xfrm>
        </p:grpSpPr>
        <p:grpSp>
          <p:nvGrpSpPr>
            <p:cNvPr id="759" name="Google Shape;759;p62"/>
            <p:cNvGrpSpPr/>
            <p:nvPr/>
          </p:nvGrpSpPr>
          <p:grpSpPr>
            <a:xfrm>
              <a:off x="683594" y="-2246866"/>
              <a:ext cx="11327568" cy="6548700"/>
              <a:chOff x="683594" y="-2246866"/>
              <a:chExt cx="11327568" cy="6548700"/>
            </a:xfrm>
          </p:grpSpPr>
          <p:grpSp>
            <p:nvGrpSpPr>
              <p:cNvPr id="760" name="Google Shape;760;p62"/>
              <p:cNvGrpSpPr/>
              <p:nvPr/>
            </p:nvGrpSpPr>
            <p:grpSpPr>
              <a:xfrm>
                <a:off x="683594" y="-2246866"/>
                <a:ext cx="5359060" cy="6548700"/>
                <a:chOff x="683594" y="-2246866"/>
                <a:chExt cx="5359060" cy="6548700"/>
              </a:xfrm>
            </p:grpSpPr>
            <p:sp>
              <p:nvSpPr>
                <p:cNvPr id="761" name="Google Shape;761;p62"/>
                <p:cNvSpPr/>
                <p:nvPr/>
              </p:nvSpPr>
              <p:spPr>
                <a:xfrm rot="5400000">
                  <a:off x="66494" y="-1629766"/>
                  <a:ext cx="6548700" cy="5314500"/>
                </a:xfrm>
                <a:prstGeom prst="arc">
                  <a:avLst>
                    <a:gd fmla="val 16200000" name="adj1"/>
                    <a:gd fmla="val 21596259" name="adj2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762" name="Google Shape;762;p62"/>
                <p:cNvSpPr/>
                <p:nvPr/>
              </p:nvSpPr>
              <p:spPr>
                <a:xfrm>
                  <a:off x="5951755" y="957606"/>
                  <a:ext cx="90900" cy="783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3" name="Google Shape;763;p62"/>
              <p:cNvGrpSpPr/>
              <p:nvPr/>
            </p:nvGrpSpPr>
            <p:grpSpPr>
              <a:xfrm flipH="1">
                <a:off x="6652102" y="-2246866"/>
                <a:ext cx="5359060" cy="6548700"/>
                <a:chOff x="2105019" y="-2246866"/>
                <a:chExt cx="5359060" cy="6548700"/>
              </a:xfrm>
            </p:grpSpPr>
            <p:sp>
              <p:nvSpPr>
                <p:cNvPr id="764" name="Google Shape;764;p62"/>
                <p:cNvSpPr/>
                <p:nvPr/>
              </p:nvSpPr>
              <p:spPr>
                <a:xfrm rot="5400000">
                  <a:off x="1487919" y="-1629766"/>
                  <a:ext cx="6548700" cy="5314500"/>
                </a:xfrm>
                <a:prstGeom prst="arc">
                  <a:avLst>
                    <a:gd fmla="val 16200000" name="adj1"/>
                    <a:gd fmla="val 21596259" name="adj2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765" name="Google Shape;765;p62"/>
                <p:cNvSpPr/>
                <p:nvPr/>
              </p:nvSpPr>
              <p:spPr>
                <a:xfrm>
                  <a:off x="7373180" y="957606"/>
                  <a:ext cx="90900" cy="783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66" name="Google Shape;766;p62"/>
            <p:cNvGrpSpPr/>
            <p:nvPr/>
          </p:nvGrpSpPr>
          <p:grpSpPr>
            <a:xfrm>
              <a:off x="4054629" y="1601002"/>
              <a:ext cx="4661742" cy="1874494"/>
              <a:chOff x="667575" y="2154275"/>
              <a:chExt cx="4661742" cy="1874494"/>
            </a:xfrm>
          </p:grpSpPr>
          <p:grpSp>
            <p:nvGrpSpPr>
              <p:cNvPr id="767" name="Google Shape;767;p62"/>
              <p:cNvGrpSpPr/>
              <p:nvPr/>
            </p:nvGrpSpPr>
            <p:grpSpPr>
              <a:xfrm>
                <a:off x="667575" y="3741670"/>
                <a:ext cx="4661742" cy="287100"/>
                <a:chOff x="667575" y="3817870"/>
                <a:chExt cx="4661742" cy="287100"/>
              </a:xfrm>
            </p:grpSpPr>
            <p:sp>
              <p:nvSpPr>
                <p:cNvPr id="768" name="Google Shape;768;p62"/>
                <p:cNvSpPr/>
                <p:nvPr/>
              </p:nvSpPr>
              <p:spPr>
                <a:xfrm>
                  <a:off x="667575" y="3817870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solidFill>
                        <a:schemeClr val="dk2"/>
                      </a:solidFill>
                      <a:latin typeface="Poppins SemiBold"/>
                      <a:ea typeface="Poppins SemiBold"/>
                      <a:cs typeface="Poppins SemiBold"/>
                      <a:sym typeface="Poppins SemiBold"/>
                    </a:rPr>
                    <a:t>Profile Systems</a:t>
                  </a:r>
                  <a:endParaRPr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  <p:sp>
              <p:nvSpPr>
                <p:cNvPr id="769" name="Google Shape;769;p62"/>
                <p:cNvSpPr/>
                <p:nvPr/>
              </p:nvSpPr>
              <p:spPr>
                <a:xfrm>
                  <a:off x="2265396" y="3817870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solidFill>
                        <a:schemeClr val="dk2"/>
                      </a:solidFill>
                      <a:latin typeface="Poppins SemiBold"/>
                      <a:ea typeface="Poppins SemiBold"/>
                      <a:cs typeface="Poppins SemiBold"/>
                      <a:sym typeface="Poppins SemiBold"/>
                    </a:rPr>
                    <a:t>Interest-Based Matching</a:t>
                  </a:r>
                  <a:endParaRPr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  <p:sp>
              <p:nvSpPr>
                <p:cNvPr id="770" name="Google Shape;770;p62"/>
                <p:cNvSpPr/>
                <p:nvPr/>
              </p:nvSpPr>
              <p:spPr>
                <a:xfrm>
                  <a:off x="3863217" y="3817870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solidFill>
                        <a:schemeClr val="dk2"/>
                      </a:solidFill>
                      <a:latin typeface="Poppins SemiBold"/>
                      <a:ea typeface="Poppins SemiBold"/>
                      <a:cs typeface="Poppins SemiBold"/>
                      <a:sym typeface="Poppins SemiBold"/>
                    </a:rPr>
                    <a:t>Communication</a:t>
                  </a:r>
                  <a:endParaRPr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</p:grpSp>
          <p:grpSp>
            <p:nvGrpSpPr>
              <p:cNvPr id="771" name="Google Shape;771;p62"/>
              <p:cNvGrpSpPr/>
              <p:nvPr/>
            </p:nvGrpSpPr>
            <p:grpSpPr>
              <a:xfrm>
                <a:off x="1466486" y="2947972"/>
                <a:ext cx="3063921" cy="287100"/>
                <a:chOff x="1365667" y="3100372"/>
                <a:chExt cx="3063921" cy="287100"/>
              </a:xfrm>
            </p:grpSpPr>
            <p:sp>
              <p:nvSpPr>
                <p:cNvPr id="772" name="Google Shape;772;p62"/>
                <p:cNvSpPr/>
                <p:nvPr/>
              </p:nvSpPr>
              <p:spPr>
                <a:xfrm>
                  <a:off x="1365667" y="3100372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50">
                      <a:solidFill>
                        <a:schemeClr val="dk2"/>
                      </a:solidFill>
                      <a:latin typeface="Poppins SemiBold"/>
                      <a:ea typeface="Poppins SemiBold"/>
                      <a:cs typeface="Poppins SemiBold"/>
                      <a:sym typeface="Poppins SemiBold"/>
                    </a:rPr>
                    <a:t>Reporting System</a:t>
                  </a:r>
                  <a:endParaRPr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  <p:sp>
              <p:nvSpPr>
                <p:cNvPr id="773" name="Google Shape;773;p62"/>
                <p:cNvSpPr/>
                <p:nvPr/>
              </p:nvSpPr>
              <p:spPr>
                <a:xfrm>
                  <a:off x="2963488" y="3100372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50">
                      <a:solidFill>
                        <a:schemeClr val="dk2"/>
                      </a:solidFill>
                      <a:latin typeface="Poppins SemiBold"/>
                      <a:ea typeface="Poppins SemiBold"/>
                      <a:cs typeface="Poppins SemiBold"/>
                      <a:sym typeface="Poppins SemiBold"/>
                    </a:rPr>
                    <a:t>Priority Accounts</a:t>
                  </a:r>
                  <a:endParaRPr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</p:grpSp>
          <p:sp>
            <p:nvSpPr>
              <p:cNvPr id="774" name="Google Shape;774;p62"/>
              <p:cNvSpPr/>
              <p:nvPr/>
            </p:nvSpPr>
            <p:spPr>
              <a:xfrm>
                <a:off x="2265396" y="2154275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Event Planning/Hosting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</p:grpSp>
        <p:grpSp>
          <p:nvGrpSpPr>
            <p:cNvPr id="775" name="Google Shape;775;p62"/>
            <p:cNvGrpSpPr/>
            <p:nvPr/>
          </p:nvGrpSpPr>
          <p:grpSpPr>
            <a:xfrm>
              <a:off x="7134238" y="1460038"/>
              <a:ext cx="543525" cy="265250"/>
              <a:chOff x="3195113" y="380063"/>
              <a:chExt cx="543525" cy="265250"/>
            </a:xfrm>
          </p:grpSpPr>
          <p:cxnSp>
            <p:nvCxnSpPr>
              <p:cNvPr id="776" name="Google Shape;776;p62"/>
              <p:cNvCxnSpPr/>
              <p:nvPr/>
            </p:nvCxnSpPr>
            <p:spPr>
              <a:xfrm flipH="1" rot="10800000">
                <a:off x="3195113" y="380063"/>
                <a:ext cx="208200" cy="141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7" name="Google Shape;777;p62"/>
              <p:cNvCxnSpPr/>
              <p:nvPr/>
            </p:nvCxnSpPr>
            <p:spPr>
              <a:xfrm flipH="1" rot="10800000">
                <a:off x="3211238" y="435525"/>
                <a:ext cx="527400" cy="14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8" name="Google Shape;778;p62"/>
              <p:cNvCxnSpPr/>
              <p:nvPr/>
            </p:nvCxnSpPr>
            <p:spPr>
              <a:xfrm flipH="1" rot="10800000">
                <a:off x="3232763" y="634513"/>
                <a:ext cx="258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79" name="Google Shape;779;p62"/>
          <p:cNvGrpSpPr/>
          <p:nvPr/>
        </p:nvGrpSpPr>
        <p:grpSpPr>
          <a:xfrm>
            <a:off x="2679590" y="672990"/>
            <a:ext cx="1605959" cy="270489"/>
            <a:chOff x="308528" y="1555007"/>
            <a:chExt cx="1986589" cy="270489"/>
          </a:xfrm>
        </p:grpSpPr>
        <p:sp>
          <p:nvSpPr>
            <p:cNvPr id="780" name="Google Shape;780;p62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81" name="Google Shape;781;p62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782" name="Google Shape;782;p62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Sasha Bates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3"/>
          <p:cNvSpPr/>
          <p:nvPr/>
        </p:nvSpPr>
        <p:spPr>
          <a:xfrm>
            <a:off x="162475" y="823325"/>
            <a:ext cx="2611800" cy="387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8" name="Google Shape;788;p63"/>
          <p:cNvSpPr txBox="1"/>
          <p:nvPr>
            <p:ph idx="6" type="title"/>
          </p:nvPr>
        </p:nvSpPr>
        <p:spPr>
          <a:xfrm>
            <a:off x="274350" y="18015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ARCHITECTURE</a:t>
            </a:r>
            <a:endParaRPr sz="2400"/>
          </a:p>
        </p:txBody>
      </p:sp>
      <p:sp>
        <p:nvSpPr>
          <p:cNvPr id="789" name="Google Shape;789;p63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KIARA ROJAS</a:t>
            </a:r>
            <a:endParaRPr/>
          </a:p>
        </p:txBody>
      </p:sp>
      <p:sp>
        <p:nvSpPr>
          <p:cNvPr id="790" name="Google Shape;790;p63"/>
          <p:cNvSpPr/>
          <p:nvPr/>
        </p:nvSpPr>
        <p:spPr>
          <a:xfrm>
            <a:off x="297513" y="734238"/>
            <a:ext cx="2539200" cy="38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91" name="Google Shape;7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75" y="878075"/>
            <a:ext cx="2136275" cy="3673076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63"/>
          <p:cNvSpPr txBox="1"/>
          <p:nvPr/>
        </p:nvSpPr>
        <p:spPr>
          <a:xfrm>
            <a:off x="2956325" y="925175"/>
            <a:ext cx="5618700" cy="3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Web Server (Flask)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Flask is flexible and allows us to customize the app easily, without extra complexity.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Route Handlers (Flask Views)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○"/>
            </a:pPr>
            <a:r>
              <a:rPr lang="en" sz="13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When a user visits a page (like the homepage or profile page), Flask decides what data to show by calling the appropriate view function. </a:t>
            </a:r>
            <a:endParaRPr sz="13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"/>
              <a:buChar char="○"/>
            </a:pPr>
            <a:r>
              <a:rPr lang="en" sz="13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route handlers also manage user interactions (e.g., sending messages. </a:t>
            </a:r>
            <a:endParaRPr sz="13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User DB (SQL)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○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SQL is used to store all user data, including profiles, messages, matches, and other related information.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/>
          <p:nvPr/>
        </p:nvSpPr>
        <p:spPr>
          <a:xfrm>
            <a:off x="162475" y="823325"/>
            <a:ext cx="2611800" cy="387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98" name="Google Shape;798;p64"/>
          <p:cNvSpPr txBox="1"/>
          <p:nvPr>
            <p:ph idx="6" type="title"/>
          </p:nvPr>
        </p:nvSpPr>
        <p:spPr>
          <a:xfrm>
            <a:off x="274350" y="18015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ARCHITECTURE</a:t>
            </a:r>
            <a:endParaRPr sz="2400"/>
          </a:p>
        </p:txBody>
      </p:sp>
      <p:sp>
        <p:nvSpPr>
          <p:cNvPr id="799" name="Google Shape;799;p64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KIARA ROJAS</a:t>
            </a:r>
            <a:endParaRPr/>
          </a:p>
        </p:txBody>
      </p:sp>
      <p:sp>
        <p:nvSpPr>
          <p:cNvPr id="800" name="Google Shape;800;p64"/>
          <p:cNvSpPr/>
          <p:nvPr/>
        </p:nvSpPr>
        <p:spPr>
          <a:xfrm>
            <a:off x="297513" y="734238"/>
            <a:ext cx="2539200" cy="38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801" name="Google Shape;8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75" y="878075"/>
            <a:ext cx="2136275" cy="3673076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64"/>
          <p:cNvSpPr txBox="1"/>
          <p:nvPr/>
        </p:nvSpPr>
        <p:spPr>
          <a:xfrm>
            <a:off x="2956325" y="925175"/>
            <a:ext cx="5618700" cy="3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Char char="●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Template(Jinja2)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Sans"/>
              <a:buChar char="○"/>
            </a:pPr>
            <a:r>
              <a:rPr lang="en" sz="13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Jinja2 is the templating engine used to render dynamic HTML.</a:t>
            </a:r>
            <a:endParaRPr sz="13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Sans"/>
              <a:buChar char="○"/>
            </a:pPr>
            <a:r>
              <a:rPr lang="en" sz="13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When Flask needs to render a page, it uses Jinja2 to fill in dynamic content (e.g., user name, profile pictures, messages) into pre-defined HTML templates.</a:t>
            </a:r>
            <a:endParaRPr sz="13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Authentication Module (Flask-Login)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○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Flask-Login is used to manage user authentication (signing up, logging in, logging out).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Match Engine (Python)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○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It uses Python scripts to calculate which users are compatible and should be matched based on their interests and same profile information. 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Messaging Module (Flask Route)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○"/>
            </a:pPr>
            <a:r>
              <a:rPr lang="en" sz="15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Enables communication between matched users. </a:t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5"/>
          <p:cNvSpPr txBox="1"/>
          <p:nvPr>
            <p:ph idx="6" type="title"/>
          </p:nvPr>
        </p:nvSpPr>
        <p:spPr>
          <a:xfrm>
            <a:off x="228600" y="228600"/>
            <a:ext cx="5760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 ON LIBRARIES</a:t>
            </a:r>
            <a:endParaRPr/>
          </a:p>
        </p:txBody>
      </p:sp>
      <p:sp>
        <p:nvSpPr>
          <p:cNvPr id="808" name="Google Shape;808;p65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KIARA ROJAS</a:t>
            </a:r>
            <a:endParaRPr/>
          </a:p>
        </p:txBody>
      </p:sp>
      <p:pic>
        <p:nvPicPr>
          <p:cNvPr id="809" name="Google Shape;8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00" y="978050"/>
            <a:ext cx="5828801" cy="335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